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0" r:id="rId5"/>
    <p:sldId id="265" r:id="rId6"/>
    <p:sldId id="268" r:id="rId7"/>
    <p:sldId id="269" r:id="rId8"/>
    <p:sldId id="266" r:id="rId9"/>
    <p:sldId id="270" r:id="rId10"/>
    <p:sldId id="267" r:id="rId11"/>
    <p:sldId id="271" r:id="rId12"/>
    <p:sldId id="273" r:id="rId13"/>
    <p:sldId id="274" r:id="rId14"/>
    <p:sldId id="272" r:id="rId15"/>
    <p:sldId id="261" r:id="rId16"/>
    <p:sldId id="258" r:id="rId17"/>
    <p:sldId id="262"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8DB1B85-DC5D-463B-AA77-B2370D1FD866}" type="datetimeFigureOut">
              <a:rPr lang="en-US" smtClean="0"/>
              <a:pPr/>
              <a:t>3/1/2010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DB1B85-DC5D-463B-AA77-B2370D1FD866}" type="datetimeFigureOut">
              <a:rPr lang="en-US" smtClean="0"/>
              <a:pPr/>
              <a:t>3/1/2010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DB1B85-DC5D-463B-AA77-B2370D1FD866}" type="datetimeFigureOut">
              <a:rPr lang="en-US" smtClean="0"/>
              <a:pPr/>
              <a:t>3/1/2010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DB1B85-DC5D-463B-AA77-B2370D1FD866}" type="datetimeFigureOut">
              <a:rPr lang="en-US" smtClean="0"/>
              <a:pPr/>
              <a:t>3/1/2010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B1B85-DC5D-463B-AA77-B2370D1FD866}" type="datetimeFigureOut">
              <a:rPr lang="en-US" smtClean="0"/>
              <a:pPr/>
              <a:t>3/1/2010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8DB1B85-DC5D-463B-AA77-B2370D1FD866}" type="datetimeFigureOut">
              <a:rPr lang="en-US" smtClean="0"/>
              <a:pPr/>
              <a:t>3/1/2010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8DB1B85-DC5D-463B-AA77-B2370D1FD866}" type="datetimeFigureOut">
              <a:rPr lang="en-US" smtClean="0"/>
              <a:pPr/>
              <a:t>3/1/2010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8DB1B85-DC5D-463B-AA77-B2370D1FD866}" type="datetimeFigureOut">
              <a:rPr lang="en-US" smtClean="0"/>
              <a:pPr/>
              <a:t>3/1/2010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B1B85-DC5D-463B-AA77-B2370D1FD866}" type="datetimeFigureOut">
              <a:rPr lang="en-US" smtClean="0"/>
              <a:pPr/>
              <a:t>3/1/2010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B1B85-DC5D-463B-AA77-B2370D1FD866}" type="datetimeFigureOut">
              <a:rPr lang="en-US" smtClean="0"/>
              <a:pPr/>
              <a:t>3/1/2010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B1B85-DC5D-463B-AA77-B2370D1FD866}" type="datetimeFigureOut">
              <a:rPr lang="en-US" smtClean="0"/>
              <a:pPr/>
              <a:t>3/1/2010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E3A6DC-FB79-4021-A446-DBC52481AA9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B1B85-DC5D-463B-AA77-B2370D1FD866}" type="datetimeFigureOut">
              <a:rPr lang="en-US" smtClean="0"/>
              <a:pPr/>
              <a:t>3/1/2010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3A6DC-FB79-4021-A446-DBC52481AA9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V Raman</a:t>
            </a:r>
            <a:br>
              <a:rPr lang="en-US" dirty="0" smtClean="0"/>
            </a:br>
            <a:r>
              <a:rPr lang="en-US" sz="3200" dirty="0" smtClean="0"/>
              <a:t>Life and Times</a:t>
            </a:r>
            <a:endParaRPr lang="en-IN" sz="3200" dirty="0"/>
          </a:p>
        </p:txBody>
      </p:sp>
      <p:sp>
        <p:nvSpPr>
          <p:cNvPr id="3" name="Subtitle 2"/>
          <p:cNvSpPr>
            <a:spLocks noGrp="1"/>
          </p:cNvSpPr>
          <p:nvPr>
            <p:ph type="subTitle" idx="1"/>
          </p:nvPr>
        </p:nvSpPr>
        <p:spPr>
          <a:xfrm>
            <a:off x="1371600" y="4962548"/>
            <a:ext cx="6400800" cy="1752600"/>
          </a:xfrm>
        </p:spPr>
        <p:txBody>
          <a:bodyPr/>
          <a:lstStyle/>
          <a:p>
            <a:r>
              <a:rPr lang="en-US" dirty="0" smtClean="0"/>
              <a:t>1-March-2010</a:t>
            </a:r>
            <a:endParaRPr lang="en-IN" dirty="0"/>
          </a:p>
        </p:txBody>
      </p:sp>
      <p:pic>
        <p:nvPicPr>
          <p:cNvPr id="1026" name="Picture 2"/>
          <p:cNvPicPr>
            <a:picLocks noChangeAspect="1" noChangeArrowheads="1"/>
          </p:cNvPicPr>
          <p:nvPr/>
        </p:nvPicPr>
        <p:blipFill>
          <a:blip r:embed="rId2"/>
          <a:srcRect/>
          <a:stretch>
            <a:fillRect/>
          </a:stretch>
        </p:blipFill>
        <p:spPr bwMode="auto">
          <a:xfrm>
            <a:off x="3857620" y="357166"/>
            <a:ext cx="1333500" cy="1885950"/>
          </a:xfrm>
          <a:prstGeom prst="rect">
            <a:avLst/>
          </a:prstGeom>
          <a:noFill/>
          <a:ln w="9525">
            <a:noFill/>
            <a:miter lim="800000"/>
            <a:headEnd/>
            <a:tailEnd/>
          </a:ln>
          <a:effectLst/>
        </p:spPr>
      </p:pic>
      <p:sp>
        <p:nvSpPr>
          <p:cNvPr id="5" name="TextBox 4"/>
          <p:cNvSpPr txBox="1"/>
          <p:nvPr/>
        </p:nvSpPr>
        <p:spPr>
          <a:xfrm>
            <a:off x="1071538" y="6286520"/>
            <a:ext cx="7243586" cy="369332"/>
          </a:xfrm>
          <a:prstGeom prst="rect">
            <a:avLst/>
          </a:prstGeom>
          <a:noFill/>
        </p:spPr>
        <p:txBody>
          <a:bodyPr wrap="none" rtlCol="0">
            <a:spAutoFit/>
          </a:bodyPr>
          <a:lstStyle/>
          <a:p>
            <a:r>
              <a:rPr lang="en-US" dirty="0" smtClean="0"/>
              <a:t>Borrowed from Wiki, Raman’s papers and </a:t>
            </a:r>
            <a:r>
              <a:rPr lang="en-US" dirty="0" err="1" smtClean="0"/>
              <a:t>Ramaseshan’s</a:t>
            </a:r>
            <a:r>
              <a:rPr lang="en-US" dirty="0" smtClean="0"/>
              <a:t> lectures on Raman</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6215074" y="2857496"/>
            <a:ext cx="1905000" cy="28765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30529" y="2436694"/>
            <a:ext cx="4324258" cy="919166"/>
          </a:xfrm>
          <a:prstGeom prst="rect">
            <a:avLst/>
          </a:prstGeom>
          <a:noFill/>
          <a:ln w="9525">
            <a:noFill/>
            <a:miter lim="800000"/>
            <a:headEnd/>
            <a:tailEnd/>
          </a:ln>
          <a:effectLst/>
        </p:spPr>
      </p:pic>
      <p:sp>
        <p:nvSpPr>
          <p:cNvPr id="5" name="TextBox 4"/>
          <p:cNvSpPr txBox="1"/>
          <p:nvPr/>
        </p:nvSpPr>
        <p:spPr>
          <a:xfrm>
            <a:off x="357158" y="571480"/>
            <a:ext cx="4778296" cy="646331"/>
          </a:xfrm>
          <a:prstGeom prst="rect">
            <a:avLst/>
          </a:prstGeom>
          <a:noFill/>
        </p:spPr>
        <p:txBody>
          <a:bodyPr wrap="none" rtlCol="0">
            <a:spAutoFit/>
          </a:bodyPr>
          <a:lstStyle/>
          <a:p>
            <a:pPr marL="342900" indent="-342900">
              <a:buAutoNum type="alphaUcPeriod"/>
            </a:pPr>
            <a:r>
              <a:rPr lang="en-US" b="1" dirty="0" smtClean="0"/>
              <a:t>H. Compton</a:t>
            </a:r>
          </a:p>
          <a:p>
            <a:pPr marL="342900" indent="-342900"/>
            <a:r>
              <a:rPr lang="en-US" dirty="0" smtClean="0"/>
              <a:t>Nobel Prize 1927 for discovery of Compton Effect</a:t>
            </a:r>
            <a:endParaRPr lang="en-IN" dirty="0"/>
          </a:p>
        </p:txBody>
      </p:sp>
      <p:pic>
        <p:nvPicPr>
          <p:cNvPr id="2054" name="Picture 6"/>
          <p:cNvPicPr>
            <a:picLocks noChangeAspect="1" noChangeArrowheads="1"/>
          </p:cNvPicPr>
          <p:nvPr/>
        </p:nvPicPr>
        <p:blipFill>
          <a:blip r:embed="rId4"/>
          <a:srcRect/>
          <a:stretch>
            <a:fillRect/>
          </a:stretch>
        </p:blipFill>
        <p:spPr bwMode="auto">
          <a:xfrm>
            <a:off x="1000100" y="3786190"/>
            <a:ext cx="3228975" cy="2486025"/>
          </a:xfrm>
          <a:prstGeom prst="rect">
            <a:avLst/>
          </a:prstGeom>
          <a:noFill/>
          <a:ln w="9525">
            <a:noFill/>
            <a:miter lim="800000"/>
            <a:headEnd/>
            <a:tailEnd/>
          </a:ln>
          <a:effectLst/>
        </p:spPr>
      </p:pic>
      <p:sp>
        <p:nvSpPr>
          <p:cNvPr id="8" name="TextBox 7"/>
          <p:cNvSpPr txBox="1"/>
          <p:nvPr/>
        </p:nvSpPr>
        <p:spPr>
          <a:xfrm>
            <a:off x="5715008" y="5786454"/>
            <a:ext cx="3428992" cy="646331"/>
          </a:xfrm>
          <a:prstGeom prst="rect">
            <a:avLst/>
          </a:prstGeom>
          <a:noFill/>
        </p:spPr>
        <p:txBody>
          <a:bodyPr wrap="square" rtlCol="0">
            <a:spAutoFit/>
          </a:bodyPr>
          <a:lstStyle/>
          <a:p>
            <a:r>
              <a:rPr lang="en-US" dirty="0" smtClean="0"/>
              <a:t>PET scan showing Compton scattering of </a:t>
            </a:r>
            <a:r>
              <a:rPr lang="en-US" dirty="0" smtClean="0">
                <a:sym typeface="Symbol"/>
              </a:rPr>
              <a:t></a:t>
            </a:r>
            <a:r>
              <a:rPr lang="en-US" dirty="0" smtClean="0"/>
              <a:t>-rays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2668679" cy="369332"/>
          </a:xfrm>
          <a:prstGeom prst="rect">
            <a:avLst/>
          </a:prstGeom>
          <a:noFill/>
        </p:spPr>
        <p:txBody>
          <a:bodyPr wrap="none" rtlCol="0">
            <a:spAutoFit/>
          </a:bodyPr>
          <a:lstStyle/>
          <a:p>
            <a:r>
              <a:rPr lang="en-US" b="1" dirty="0" smtClean="0"/>
              <a:t>Preamble to Raman Effect</a:t>
            </a:r>
          </a:p>
        </p:txBody>
      </p:sp>
      <p:sp>
        <p:nvSpPr>
          <p:cNvPr id="3" name="TextBox 2"/>
          <p:cNvSpPr txBox="1"/>
          <p:nvPr/>
        </p:nvSpPr>
        <p:spPr>
          <a:xfrm>
            <a:off x="571472" y="1142984"/>
            <a:ext cx="8215370" cy="4524315"/>
          </a:xfrm>
          <a:prstGeom prst="rect">
            <a:avLst/>
          </a:prstGeom>
          <a:noFill/>
        </p:spPr>
        <p:txBody>
          <a:bodyPr wrap="square" rtlCol="0">
            <a:spAutoFit/>
          </a:bodyPr>
          <a:lstStyle/>
          <a:p>
            <a:pPr algn="just"/>
            <a:r>
              <a:rPr lang="en-US" dirty="0" smtClean="0"/>
              <a:t>1927- Vacation to </a:t>
            </a:r>
            <a:r>
              <a:rPr lang="en-US" dirty="0" err="1" smtClean="0"/>
              <a:t>Waltair</a:t>
            </a:r>
            <a:r>
              <a:rPr lang="en-US" dirty="0" smtClean="0"/>
              <a:t>- true Compton scattering cannot be observed at optical wavelengths</a:t>
            </a:r>
          </a:p>
          <a:p>
            <a:pPr algn="just"/>
            <a:endParaRPr lang="en-US" dirty="0" smtClean="0"/>
          </a:p>
          <a:p>
            <a:pPr algn="just"/>
            <a:r>
              <a:rPr lang="en-US" dirty="0" smtClean="0"/>
              <a:t>January 1928- </a:t>
            </a:r>
            <a:r>
              <a:rPr lang="en-US" dirty="0" err="1" smtClean="0"/>
              <a:t>Venkateswaran</a:t>
            </a:r>
            <a:r>
              <a:rPr lang="en-US" dirty="0" smtClean="0"/>
              <a:t> observes that </a:t>
            </a:r>
            <a:r>
              <a:rPr lang="en-US" dirty="0" err="1" smtClean="0"/>
              <a:t>glycerine</a:t>
            </a:r>
            <a:r>
              <a:rPr lang="en-US" dirty="0" smtClean="0"/>
              <a:t> scatters light in green range</a:t>
            </a:r>
          </a:p>
          <a:p>
            <a:pPr algn="just"/>
            <a:endParaRPr lang="en-US" dirty="0" smtClean="0"/>
          </a:p>
          <a:p>
            <a:pPr algn="just"/>
            <a:r>
              <a:rPr lang="en-US" dirty="0" smtClean="0"/>
              <a:t>Last week of January 1928- Raman urges K. S. Krishnan to take up experimental work and follow up </a:t>
            </a:r>
            <a:r>
              <a:rPr lang="en-US" dirty="0" err="1" smtClean="0"/>
              <a:t>Venkateswaran’s</a:t>
            </a:r>
            <a:r>
              <a:rPr lang="en-US" dirty="0" smtClean="0"/>
              <a:t> observations (“</a:t>
            </a:r>
            <a:r>
              <a:rPr lang="en-US" i="1" dirty="0" smtClean="0"/>
              <a:t>it was not healthy for a scientific man to get out of touch with actual experimentation for any length of time</a:t>
            </a:r>
            <a:r>
              <a:rPr lang="en-US" dirty="0" smtClean="0"/>
              <a:t>”)</a:t>
            </a:r>
          </a:p>
          <a:p>
            <a:pPr algn="just"/>
            <a:endParaRPr lang="en-US" dirty="0" smtClean="0"/>
          </a:p>
          <a:p>
            <a:pPr algn="just"/>
            <a:r>
              <a:rPr lang="en-US" dirty="0" smtClean="0"/>
              <a:t>7</a:t>
            </a:r>
            <a:r>
              <a:rPr lang="en-US" baseline="30000" dirty="0" smtClean="0"/>
              <a:t>th</a:t>
            </a:r>
            <a:r>
              <a:rPr lang="en-US" dirty="0" smtClean="0"/>
              <a:t> February 1928- K. S. Krishnan observes with a 7 inch lens that all his liquids exhibit the famous “weak fluorescence” of </a:t>
            </a:r>
            <a:r>
              <a:rPr lang="en-US" dirty="0" err="1" smtClean="0"/>
              <a:t>Ramanathan</a:t>
            </a:r>
            <a:r>
              <a:rPr lang="en-US" dirty="0" smtClean="0"/>
              <a:t> and that the </a:t>
            </a:r>
            <a:r>
              <a:rPr lang="en-US" dirty="0" err="1" smtClean="0"/>
              <a:t>polarisation</a:t>
            </a:r>
            <a:r>
              <a:rPr lang="en-US" dirty="0" smtClean="0"/>
              <a:t> of the “fluorescent” light is greater the smaller the anisotropy of the molecule.  Raman confirms that these observations are related to </a:t>
            </a:r>
            <a:r>
              <a:rPr lang="en-US" dirty="0" err="1" smtClean="0"/>
              <a:t>Kramers</a:t>
            </a:r>
            <a:r>
              <a:rPr lang="en-US" dirty="0" smtClean="0"/>
              <a:t>- Heisenberg process that they had been pursuing.</a:t>
            </a:r>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6000791" cy="4801314"/>
          </a:xfrm>
          <a:prstGeom prst="rect">
            <a:avLst/>
          </a:prstGeom>
          <a:noFill/>
        </p:spPr>
        <p:txBody>
          <a:bodyPr wrap="square" rtlCol="0">
            <a:spAutoFit/>
          </a:bodyPr>
          <a:lstStyle/>
          <a:p>
            <a:r>
              <a:rPr lang="en-US" dirty="0" smtClean="0"/>
              <a:t>16</a:t>
            </a:r>
            <a:r>
              <a:rPr lang="en-US" baseline="30000" dirty="0" smtClean="0"/>
              <a:t>th</a:t>
            </a:r>
            <a:r>
              <a:rPr lang="en-US" dirty="0" smtClean="0"/>
              <a:t> February 1928- Post a note to Nature “the modified radiation could arise from the fluctuations of the molecules from the normal state”</a:t>
            </a:r>
          </a:p>
          <a:p>
            <a:endParaRPr lang="en-US" dirty="0" smtClean="0"/>
          </a:p>
          <a:p>
            <a:r>
              <a:rPr lang="en-US" dirty="0" smtClean="0"/>
              <a:t>27</a:t>
            </a:r>
            <a:r>
              <a:rPr lang="en-US" baseline="30000" dirty="0" smtClean="0"/>
              <a:t>th</a:t>
            </a:r>
            <a:r>
              <a:rPr lang="en-US" dirty="0" smtClean="0"/>
              <a:t> February 1928- Raman decides to view the “fluorescence track” through a direct vision spectroscope, but by the time </a:t>
            </a:r>
            <a:r>
              <a:rPr lang="en-US" dirty="0" err="1" smtClean="0"/>
              <a:t>Ashu</a:t>
            </a:r>
            <a:r>
              <a:rPr lang="en-US" dirty="0" smtClean="0"/>
              <a:t> </a:t>
            </a:r>
            <a:r>
              <a:rPr lang="en-US" dirty="0" err="1" smtClean="0"/>
              <a:t>Babu</a:t>
            </a:r>
            <a:r>
              <a:rPr lang="en-US" dirty="0" smtClean="0"/>
              <a:t> sets it up, Sun has set </a:t>
            </a:r>
            <a:r>
              <a:rPr lang="en-US" dirty="0" smtClean="0">
                <a:sym typeface="Wingdings" pitchFamily="2" charset="2"/>
              </a:rPr>
              <a:t></a:t>
            </a:r>
          </a:p>
          <a:p>
            <a:endParaRPr lang="en-US" dirty="0" smtClean="0">
              <a:sym typeface="Wingdings" pitchFamily="2" charset="2"/>
            </a:endParaRPr>
          </a:p>
          <a:p>
            <a:r>
              <a:rPr lang="en-US" dirty="0" smtClean="0">
                <a:sym typeface="Wingdings" pitchFamily="2" charset="2"/>
              </a:rPr>
              <a:t>28</a:t>
            </a:r>
            <a:r>
              <a:rPr lang="en-US" baseline="30000" dirty="0" smtClean="0">
                <a:sym typeface="Wingdings" pitchFamily="2" charset="2"/>
              </a:rPr>
              <a:t>th</a:t>
            </a:r>
            <a:r>
              <a:rPr lang="en-US" dirty="0" smtClean="0">
                <a:sym typeface="Wingdings" pitchFamily="2" charset="2"/>
              </a:rPr>
              <a:t> February 1928- Spectroscope shows that the track contains not only the incident </a:t>
            </a:r>
            <a:r>
              <a:rPr lang="en-US" dirty="0" err="1" smtClean="0">
                <a:sym typeface="Wingdings" pitchFamily="2" charset="2"/>
              </a:rPr>
              <a:t>colour</a:t>
            </a:r>
            <a:r>
              <a:rPr lang="en-US" dirty="0" smtClean="0">
                <a:sym typeface="Wingdings" pitchFamily="2" charset="2"/>
              </a:rPr>
              <a:t> but at </a:t>
            </a:r>
            <a:r>
              <a:rPr lang="en-US" dirty="0" smtClean="0">
                <a:sym typeface="Wingdings" pitchFamily="2" charset="2"/>
              </a:rPr>
              <a:t>least </a:t>
            </a:r>
            <a:r>
              <a:rPr lang="en-US" dirty="0" smtClean="0">
                <a:sym typeface="Wingdings" pitchFamily="2" charset="2"/>
              </a:rPr>
              <a:t>another separated by a dark space.</a:t>
            </a:r>
          </a:p>
          <a:p>
            <a:endParaRPr lang="en-US" dirty="0" smtClean="0">
              <a:sym typeface="Wingdings" pitchFamily="2" charset="2"/>
            </a:endParaRPr>
          </a:p>
          <a:p>
            <a:r>
              <a:rPr lang="en-US" dirty="0" smtClean="0">
                <a:sym typeface="Wingdings" pitchFamily="2" charset="2"/>
              </a:rPr>
              <a:t>29</a:t>
            </a:r>
            <a:r>
              <a:rPr lang="en-US" baseline="30000" dirty="0" smtClean="0">
                <a:sym typeface="Wingdings" pitchFamily="2" charset="2"/>
              </a:rPr>
              <a:t>th</a:t>
            </a:r>
            <a:r>
              <a:rPr lang="en-US" dirty="0" smtClean="0">
                <a:sym typeface="Wingdings" pitchFamily="2" charset="2"/>
              </a:rPr>
              <a:t> February- Discovery is announced to the Associated Press</a:t>
            </a:r>
          </a:p>
          <a:p>
            <a:endParaRPr lang="en-US" dirty="0" smtClean="0">
              <a:sym typeface="Wingdings" pitchFamily="2" charset="2"/>
            </a:endParaRPr>
          </a:p>
          <a:p>
            <a:r>
              <a:rPr lang="en-US" dirty="0" smtClean="0">
                <a:sym typeface="Wingdings" pitchFamily="2" charset="2"/>
              </a:rPr>
              <a:t>8</a:t>
            </a:r>
            <a:r>
              <a:rPr lang="en-US" baseline="30000" dirty="0" smtClean="0">
                <a:sym typeface="Wingdings" pitchFamily="2" charset="2"/>
              </a:rPr>
              <a:t>th</a:t>
            </a:r>
            <a:r>
              <a:rPr lang="en-US" dirty="0" smtClean="0">
                <a:sym typeface="Wingdings" pitchFamily="2" charset="2"/>
              </a:rPr>
              <a:t> March, Note sent to Nature by Raman and Krishnan is rejected by a referee, but published by the Editor!</a:t>
            </a:r>
          </a:p>
          <a:p>
            <a:endParaRPr lang="en-US" dirty="0" smtClean="0">
              <a:sym typeface="Wingdings" pitchFamily="2" charset="2"/>
            </a:endParaRPr>
          </a:p>
        </p:txBody>
      </p:sp>
      <p:sp>
        <p:nvSpPr>
          <p:cNvPr id="3" name="TextBox 2"/>
          <p:cNvSpPr txBox="1"/>
          <p:nvPr/>
        </p:nvSpPr>
        <p:spPr>
          <a:xfrm>
            <a:off x="214282" y="71414"/>
            <a:ext cx="1852751" cy="369332"/>
          </a:xfrm>
          <a:prstGeom prst="rect">
            <a:avLst/>
          </a:prstGeom>
          <a:noFill/>
        </p:spPr>
        <p:txBody>
          <a:bodyPr wrap="none" rtlCol="0">
            <a:spAutoFit/>
          </a:bodyPr>
          <a:lstStyle/>
          <a:p>
            <a:r>
              <a:rPr lang="en-US" b="1" dirty="0" smtClean="0"/>
              <a:t>The Raman Effect</a:t>
            </a:r>
            <a:endParaRPr lang="en-IN" b="1" dirty="0"/>
          </a:p>
        </p:txBody>
      </p:sp>
      <p:pic>
        <p:nvPicPr>
          <p:cNvPr id="3074" name="Picture 2"/>
          <p:cNvPicPr>
            <a:picLocks noChangeAspect="1" noChangeArrowheads="1"/>
          </p:cNvPicPr>
          <p:nvPr/>
        </p:nvPicPr>
        <p:blipFill>
          <a:blip r:embed="rId2"/>
          <a:srcRect l="1221" t="3377" b="5223"/>
          <a:stretch>
            <a:fillRect/>
          </a:stretch>
        </p:blipFill>
        <p:spPr bwMode="auto">
          <a:xfrm rot="5400000">
            <a:off x="5409786" y="1733982"/>
            <a:ext cx="4429132" cy="2818556"/>
          </a:xfrm>
          <a:prstGeom prst="rect">
            <a:avLst/>
          </a:prstGeom>
          <a:noFill/>
          <a:ln w="9525">
            <a:noFill/>
            <a:miter lim="800000"/>
            <a:headEnd/>
            <a:tailEnd/>
          </a:ln>
          <a:effectLst/>
        </p:spPr>
      </p:pic>
      <p:sp>
        <p:nvSpPr>
          <p:cNvPr id="5" name="TextBox 4"/>
          <p:cNvSpPr txBox="1"/>
          <p:nvPr/>
        </p:nvSpPr>
        <p:spPr>
          <a:xfrm>
            <a:off x="214282" y="5175136"/>
            <a:ext cx="8786874" cy="1477328"/>
          </a:xfrm>
          <a:prstGeom prst="rect">
            <a:avLst/>
          </a:prstGeom>
          <a:noFill/>
        </p:spPr>
        <p:txBody>
          <a:bodyPr wrap="square" rtlCol="0">
            <a:spAutoFit/>
          </a:bodyPr>
          <a:lstStyle/>
          <a:p>
            <a:pPr algn="just"/>
            <a:r>
              <a:rPr lang="en-US" dirty="0" smtClean="0">
                <a:sym typeface="Wingdings" pitchFamily="2" charset="2"/>
              </a:rPr>
              <a:t>Cable to Nature from R W Wood: “Prof. Raman’s brilliant and surprising </a:t>
            </a:r>
            <a:r>
              <a:rPr lang="en-US" dirty="0" err="1" smtClean="0">
                <a:sym typeface="Wingdings" pitchFamily="2" charset="2"/>
              </a:rPr>
              <a:t>discovery;I</a:t>
            </a:r>
            <a:r>
              <a:rPr lang="en-US" dirty="0" smtClean="0">
                <a:sym typeface="Wingdings" pitchFamily="2" charset="2"/>
              </a:rPr>
              <a:t> have verified his discovery in every particular.  Raman’s discovery thus makes it possible to investigate remote infrared regions hitherto little explored.  It appears to me that this very beautiful discovery which resulted from Raman’s long and patient study of the phenomenon of light scattering is one of the most convincing proofs of the quantum theory of light”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9" y="233204"/>
            <a:ext cx="8358246" cy="6124754"/>
          </a:xfrm>
          <a:prstGeom prst="rect">
            <a:avLst/>
          </a:prstGeom>
          <a:noFill/>
        </p:spPr>
        <p:txBody>
          <a:bodyPr wrap="square" rtlCol="0">
            <a:spAutoFit/>
          </a:bodyPr>
          <a:lstStyle/>
          <a:p>
            <a:pPr algn="just"/>
            <a:r>
              <a:rPr lang="en-IN" sz="1400" dirty="0" smtClean="0"/>
              <a:t>The initial paragraph of the historic paper of Raman and Krishnan announcing the discovery of the Raman effect, which appeared in Nature (C. V. Raman and K.S. Krishnan, Nature, 121(3048), 501, March 31,1928)</a:t>
            </a:r>
          </a:p>
          <a:p>
            <a:pPr algn="just"/>
            <a:endParaRPr lang="en-IN" sz="1400" dirty="0" smtClean="0"/>
          </a:p>
          <a:p>
            <a:pPr algn="just"/>
            <a:r>
              <a:rPr lang="en-IN" sz="1400" b="1" dirty="0" smtClean="0"/>
              <a:t>A New Type of Secondary Radiation </a:t>
            </a:r>
            <a:endParaRPr lang="en-IN" sz="1400" dirty="0" smtClean="0"/>
          </a:p>
          <a:p>
            <a:pPr algn="just"/>
            <a:r>
              <a:rPr lang="en-IN" sz="1400" dirty="0" smtClean="0"/>
              <a:t>If we assume that the X-ray scattering of the unmodified type observed by </a:t>
            </a:r>
            <a:r>
              <a:rPr lang="en-IN" sz="1400" dirty="0" err="1" smtClean="0"/>
              <a:t>Prof.Compton</a:t>
            </a:r>
            <a:r>
              <a:rPr lang="en-IN" sz="1400" dirty="0" smtClean="0"/>
              <a:t> corresponds to the normal or average state of the atoms and molecules, while the modified scattering of altered wavelength corresponds to their fluctuations from that state, it would follow that we should expect also in the case of ordinary light two types of scattering, one determined by the normal optical properties of the atoms or molecules, and another representing the effect of their fluctuations from their normal state. It accordingly becomes necessary to test whether this is actually the case. The experiments we have made have confirmed this anticipation, and showed that in every case in which light is scattered by the molecules in dust-free liquids or gases, the diffuse radiation of the ordinary kind, having the same wavelength as the incident beam, is accompanied by a modified scattered radiation of degraded frequency.</a:t>
            </a:r>
          </a:p>
          <a:p>
            <a:pPr algn="just"/>
            <a:r>
              <a:rPr lang="en-IN" sz="1400" dirty="0" smtClean="0"/>
              <a:t>The new type of light scattering discovered by us naturally requires very powerful illumination for its observation. In our experiments, a beam of sunlight was converged successively by a telescope objective of 18 cm. aperture and 230 cm. focal length, and by a second lens was placed the scattering material, which is either a liquid (carefully purified by repeated distillation in </a:t>
            </a:r>
            <a:r>
              <a:rPr lang="en-IN" sz="1400" dirty="0" err="1" smtClean="0"/>
              <a:t>vacuo</a:t>
            </a:r>
            <a:r>
              <a:rPr lang="en-IN" sz="1400" dirty="0" smtClean="0"/>
              <a:t>) or its dust free vapour. To detect the presence of a modified scattered radiation, the method of complementary light filters was used. A blue-violet filter, when coupled with a yellow-green filter and placed in the incident light, completely extinguished the track of the light through the liquid or vapour. The reappearance of the track when the yellow filter is transferred to a place between it and the observers eye is proof of the existence of a modified scattered radiation. Spectroscopic confirmation is also available.</a:t>
            </a:r>
          </a:p>
          <a:p>
            <a:pPr algn="just"/>
            <a:r>
              <a:rPr lang="en-IN" sz="1400" dirty="0" smtClean="0"/>
              <a:t>Some sixty different common liquids have been examined in this way, and everyone of them showed the effect in greater or lesser degree. That the effect is a true scattering, and secondly by its polarization, which is in many cases quite strong and comparable with the polarisation of the ordinary scattering. The investigation is naturally much more difficult in the case of gases and vapour, owing to the excessive feebleness of the effect. Nevertheless when the vapours is of sufficient density, for example with ether or </a:t>
            </a:r>
            <a:r>
              <a:rPr lang="en-IN" sz="1400" dirty="0" err="1" smtClean="0"/>
              <a:t>amylene</a:t>
            </a:r>
            <a:r>
              <a:rPr lang="en-IN" sz="1400" dirty="0" smtClean="0"/>
              <a:t>, the modified scattering is readily demonstrable. </a:t>
            </a:r>
            <a:endParaRPr lang="en-IN"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85926"/>
            <a:ext cx="9144000" cy="3693319"/>
          </a:xfrm>
          <a:prstGeom prst="rect">
            <a:avLst/>
          </a:prstGeom>
        </p:spPr>
        <p:txBody>
          <a:bodyPr wrap="square">
            <a:spAutoFit/>
          </a:bodyPr>
          <a:lstStyle/>
          <a:p>
            <a:pPr algn="just"/>
            <a:r>
              <a:rPr lang="en-IN" i="1" dirty="0" smtClean="0"/>
              <a:t>Thanks to the vastly more powerful illumination made available by the 7-inch refractor, the spectroscopic examination of the effect, which had been abandoned in 1925 as indecisive, now came within the reach of direct visual study. With a </a:t>
            </a:r>
            <a:r>
              <a:rPr lang="en-IN" i="1" dirty="0" err="1" smtClean="0"/>
              <a:t>Zeiss</a:t>
            </a:r>
            <a:r>
              <a:rPr lang="en-IN" i="1" dirty="0" smtClean="0"/>
              <a:t> cobalt glass filter placed in the path of the incident beam and one or other of a series of organic liquid as the scattering substance, a band in the blue-green region was observed by me in the spectrum of the scattered light, separated by a dark interval from the indigo-violet region transmitted by the filter. Both of these regions in the spectrum became sharper when the region of transmission was narrowed by the insertion of an additional filter in the incident beam. This suggested the employment, instead of sunlight, of the highly monochromatic radiations given by a mercury arc in combination with a condenser of large aperture and a cobalt glass filter. With these arrangements the spectrum of the scattered light from a variety of liquids and solids was visually examined, and the starting observation was made that the spectrum generally included a number of sharp lines or bands on a diffuse background which were not present in the light of the mercury arc. </a:t>
            </a:r>
            <a:endParaRPr lang="en-IN" dirty="0"/>
          </a:p>
        </p:txBody>
      </p:sp>
      <p:pic>
        <p:nvPicPr>
          <p:cNvPr id="2050" name="Picture 2"/>
          <p:cNvPicPr>
            <a:picLocks noChangeAspect="1" noChangeArrowheads="1"/>
          </p:cNvPicPr>
          <p:nvPr/>
        </p:nvPicPr>
        <p:blipFill>
          <a:blip r:embed="rId2"/>
          <a:srcRect/>
          <a:stretch>
            <a:fillRect/>
          </a:stretch>
        </p:blipFill>
        <p:spPr bwMode="auto">
          <a:xfrm>
            <a:off x="3214698" y="5576910"/>
            <a:ext cx="2857500" cy="1066800"/>
          </a:xfrm>
          <a:prstGeom prst="rect">
            <a:avLst/>
          </a:prstGeom>
          <a:noFill/>
          <a:ln w="9525">
            <a:noFill/>
            <a:miter lim="800000"/>
            <a:headEnd/>
            <a:tailEnd/>
          </a:ln>
          <a:effectLst/>
        </p:spPr>
      </p:pic>
      <p:sp>
        <p:nvSpPr>
          <p:cNvPr id="4" name="TextBox 3"/>
          <p:cNvSpPr txBox="1"/>
          <p:nvPr/>
        </p:nvSpPr>
        <p:spPr>
          <a:xfrm rot="10800000" flipV="1">
            <a:off x="142844" y="500043"/>
            <a:ext cx="8929718" cy="646331"/>
          </a:xfrm>
          <a:prstGeom prst="rect">
            <a:avLst/>
          </a:prstGeom>
          <a:noFill/>
        </p:spPr>
        <p:txBody>
          <a:bodyPr wrap="square" rtlCol="0">
            <a:spAutoFit/>
          </a:bodyPr>
          <a:lstStyle/>
          <a:p>
            <a:r>
              <a:rPr lang="en-US" dirty="0" smtClean="0"/>
              <a:t>Nobel Prize, 1930 in Physics for “on the diffusion of light and for the discovery of the effect named after him”</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1176336" y="-1143000"/>
            <a:ext cx="6791325" cy="9144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000108"/>
            <a:ext cx="7929617" cy="2862322"/>
          </a:xfrm>
          <a:prstGeom prst="rect">
            <a:avLst/>
          </a:prstGeom>
          <a:noFill/>
        </p:spPr>
        <p:txBody>
          <a:bodyPr wrap="square" rtlCol="0">
            <a:spAutoFit/>
          </a:bodyPr>
          <a:lstStyle/>
          <a:p>
            <a:pPr algn="just"/>
            <a:r>
              <a:rPr lang="en-IN" i="1" dirty="0" smtClean="0"/>
              <a:t>“When the Nobel award was announced I saw it as a personal triumph, an achievement for me and my collaborators -- a recognition for a very remarkable discovery, for reaching the goal I had pursued for 7 years. But when I sat in that crowded hall and I saw the sea of western faces surrounding me, and I, the only Indian, in my turban and closed coat, it dawned on me that I was really representing my people and my country. I felt truly humble when I received the Prize from King Gustav; it was a moment of great emotion but I could restrain myself. Then I turned round and saw the British Union Jack under which I had been sitting and it was then that I realised that my poor country, India, did not even have a flag of her own - and it was this that triggered off my complete breakdown.”</a:t>
            </a:r>
            <a:endParaRPr lang="en-IN" i="1" dirty="0"/>
          </a:p>
        </p:txBody>
      </p:sp>
      <p:sp>
        <p:nvSpPr>
          <p:cNvPr id="3" name="TextBox 2"/>
          <p:cNvSpPr txBox="1"/>
          <p:nvPr/>
        </p:nvSpPr>
        <p:spPr>
          <a:xfrm>
            <a:off x="1214414" y="4809192"/>
            <a:ext cx="7072362" cy="1477328"/>
          </a:xfrm>
          <a:prstGeom prst="rect">
            <a:avLst/>
          </a:prstGeom>
          <a:noFill/>
        </p:spPr>
        <p:txBody>
          <a:bodyPr wrap="square" rtlCol="0">
            <a:spAutoFit/>
          </a:bodyPr>
          <a:lstStyle/>
          <a:p>
            <a:r>
              <a:rPr lang="en-US" dirty="0" smtClean="0"/>
              <a:t>Toast during Nobel function, 1930:</a:t>
            </a:r>
          </a:p>
          <a:p>
            <a:endParaRPr lang="en-US" dirty="0"/>
          </a:p>
          <a:p>
            <a:r>
              <a:rPr lang="en-US" i="1" dirty="0" smtClean="0"/>
              <a:t>“Sir you have seen the Raman Effect on alcohols, please do not try to see the alcohol effect on Raman”</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5400000">
            <a:off x="1554951" y="-178618"/>
            <a:ext cx="4533900" cy="7215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rot="5400000">
            <a:off x="3443282" y="4700594"/>
            <a:ext cx="2266950" cy="14382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214546" y="928670"/>
            <a:ext cx="4701787" cy="3071834"/>
          </a:xfrm>
          <a:prstGeom prst="rect">
            <a:avLst/>
          </a:prstGeom>
          <a:noFill/>
          <a:ln w="9525">
            <a:noFill/>
            <a:miter lim="800000"/>
            <a:headEnd/>
            <a:tailEnd/>
          </a:ln>
          <a:effectLst/>
        </p:spPr>
      </p:pic>
      <p:sp>
        <p:nvSpPr>
          <p:cNvPr id="4" name="TextBox 3"/>
          <p:cNvSpPr txBox="1"/>
          <p:nvPr/>
        </p:nvSpPr>
        <p:spPr>
          <a:xfrm>
            <a:off x="428596" y="2211165"/>
            <a:ext cx="2000264" cy="646331"/>
          </a:xfrm>
          <a:prstGeom prst="rect">
            <a:avLst/>
          </a:prstGeom>
          <a:noFill/>
        </p:spPr>
        <p:txBody>
          <a:bodyPr wrap="square" rtlCol="0">
            <a:spAutoFit/>
          </a:bodyPr>
          <a:lstStyle/>
          <a:p>
            <a:r>
              <a:rPr lang="en-US" dirty="0" smtClean="0"/>
              <a:t>Raman Research Institute</a:t>
            </a:r>
            <a:endParaRPr lang="en-IN" dirty="0"/>
          </a:p>
        </p:txBody>
      </p:sp>
      <p:sp>
        <p:nvSpPr>
          <p:cNvPr id="5" name="TextBox 4"/>
          <p:cNvSpPr txBox="1"/>
          <p:nvPr/>
        </p:nvSpPr>
        <p:spPr>
          <a:xfrm>
            <a:off x="2285984" y="5214950"/>
            <a:ext cx="1401922" cy="369332"/>
          </a:xfrm>
          <a:prstGeom prst="rect">
            <a:avLst/>
          </a:prstGeom>
          <a:noFill/>
        </p:spPr>
        <p:txBody>
          <a:bodyPr wrap="none" rtlCol="0">
            <a:spAutoFit/>
          </a:bodyPr>
          <a:lstStyle/>
          <a:p>
            <a:r>
              <a:rPr lang="en-US" dirty="0" smtClean="0"/>
              <a:t>21-Nov-1970</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rot="5400000">
            <a:off x="854848" y="1573988"/>
            <a:ext cx="4191000" cy="418624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rot="5400000">
            <a:off x="5633473" y="-632843"/>
            <a:ext cx="2877684" cy="41433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rot="5400000">
            <a:off x="5916333" y="3656303"/>
            <a:ext cx="2571769" cy="3117296"/>
          </a:xfrm>
          <a:prstGeom prst="rect">
            <a:avLst/>
          </a:prstGeom>
          <a:noFill/>
          <a:ln w="9525">
            <a:noFill/>
            <a:miter lim="800000"/>
            <a:headEnd/>
            <a:tailEnd/>
          </a:ln>
          <a:effectLst/>
        </p:spPr>
      </p:pic>
      <p:sp>
        <p:nvSpPr>
          <p:cNvPr id="5" name="Oval 4"/>
          <p:cNvSpPr/>
          <p:nvPr/>
        </p:nvSpPr>
        <p:spPr>
          <a:xfrm>
            <a:off x="2857488" y="3643314"/>
            <a:ext cx="500066"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p:cNvCxnSpPr>
            <a:stCxn id="5" idx="0"/>
          </p:cNvCxnSpPr>
          <p:nvPr/>
        </p:nvCxnSpPr>
        <p:spPr>
          <a:xfrm rot="16200000" flipH="1">
            <a:off x="5768586" y="982249"/>
            <a:ext cx="285752" cy="5607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3"/>
          </p:cNvCxnSpPr>
          <p:nvPr/>
        </p:nvCxnSpPr>
        <p:spPr>
          <a:xfrm rot="16200000" flipH="1">
            <a:off x="3107521" y="3893346"/>
            <a:ext cx="2430687" cy="27842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2844" y="214290"/>
            <a:ext cx="2568267" cy="1200329"/>
          </a:xfrm>
          <a:prstGeom prst="rect">
            <a:avLst/>
          </a:prstGeom>
          <a:noFill/>
        </p:spPr>
        <p:txBody>
          <a:bodyPr wrap="none" rtlCol="0">
            <a:spAutoFit/>
          </a:bodyPr>
          <a:lstStyle/>
          <a:p>
            <a:r>
              <a:rPr lang="en-US" dirty="0" smtClean="0"/>
              <a:t>Born- 7</a:t>
            </a:r>
            <a:r>
              <a:rPr lang="en-US" baseline="30000" dirty="0" smtClean="0"/>
              <a:t>th</a:t>
            </a:r>
            <a:r>
              <a:rPr lang="en-US" dirty="0" smtClean="0"/>
              <a:t> November 1888</a:t>
            </a:r>
          </a:p>
          <a:p>
            <a:r>
              <a:rPr lang="en-US" dirty="0" smtClean="0"/>
              <a:t>to</a:t>
            </a:r>
          </a:p>
          <a:p>
            <a:r>
              <a:rPr lang="en-US" dirty="0" smtClean="0"/>
              <a:t>R. Chandrasekhar </a:t>
            </a:r>
            <a:r>
              <a:rPr lang="en-US" dirty="0" err="1" smtClean="0"/>
              <a:t>Iyer</a:t>
            </a:r>
            <a:endParaRPr lang="en-IN" dirty="0" smtClean="0"/>
          </a:p>
          <a:p>
            <a:r>
              <a:rPr lang="en-US" dirty="0" err="1" smtClean="0"/>
              <a:t>Parvathi</a:t>
            </a:r>
            <a:r>
              <a:rPr lang="en-US" dirty="0" smtClean="0"/>
              <a:t> </a:t>
            </a:r>
            <a:r>
              <a:rPr lang="en-US" dirty="0" err="1" smtClean="0"/>
              <a:t>Ammal</a:t>
            </a:r>
            <a:endParaRPr lang="en-US" dirty="0" smtClean="0"/>
          </a:p>
        </p:txBody>
      </p:sp>
      <p:pic>
        <p:nvPicPr>
          <p:cNvPr id="3076" name="Picture 4" descr="raman's father"/>
          <p:cNvPicPr>
            <a:picLocks noChangeAspect="1" noChangeArrowheads="1"/>
          </p:cNvPicPr>
          <p:nvPr/>
        </p:nvPicPr>
        <p:blipFill>
          <a:blip r:embed="rId5"/>
          <a:srcRect/>
          <a:stretch>
            <a:fillRect/>
          </a:stretch>
        </p:blipFill>
        <p:spPr bwMode="auto">
          <a:xfrm>
            <a:off x="2786050" y="0"/>
            <a:ext cx="1143008" cy="1560206"/>
          </a:xfrm>
          <a:prstGeom prst="rect">
            <a:avLst/>
          </a:prstGeom>
          <a:noFill/>
        </p:spPr>
      </p:pic>
      <p:pic>
        <p:nvPicPr>
          <p:cNvPr id="3078" name="Picture 6" descr="raman's  mother"/>
          <p:cNvPicPr>
            <a:picLocks noChangeAspect="1" noChangeArrowheads="1"/>
          </p:cNvPicPr>
          <p:nvPr/>
        </p:nvPicPr>
        <p:blipFill>
          <a:blip r:embed="rId6"/>
          <a:srcRect/>
          <a:stretch>
            <a:fillRect/>
          </a:stretch>
        </p:blipFill>
        <p:spPr bwMode="auto">
          <a:xfrm>
            <a:off x="3929059" y="-5739"/>
            <a:ext cx="1143008" cy="15773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14356"/>
            <a:ext cx="8358246" cy="5355312"/>
          </a:xfrm>
          <a:prstGeom prst="rect">
            <a:avLst/>
          </a:prstGeom>
          <a:noFill/>
        </p:spPr>
        <p:txBody>
          <a:bodyPr wrap="square" rtlCol="0">
            <a:spAutoFit/>
          </a:bodyPr>
          <a:lstStyle/>
          <a:p>
            <a:pPr marL="355600" indent="-355600">
              <a:buFont typeface="Arial" pitchFamily="34" charset="0"/>
              <a:buChar char="•"/>
            </a:pPr>
            <a:r>
              <a:rPr lang="en-US" dirty="0" smtClean="0"/>
              <a:t>2</a:t>
            </a:r>
            <a:r>
              <a:rPr lang="en-US" baseline="30000" dirty="0" smtClean="0"/>
              <a:t>nd</a:t>
            </a:r>
            <a:r>
              <a:rPr lang="en-US" dirty="0" smtClean="0"/>
              <a:t> in eight children (5 sons and 3 daughters)</a:t>
            </a:r>
          </a:p>
          <a:p>
            <a:pPr marL="355600" indent="-355600">
              <a:buFont typeface="Arial" pitchFamily="34" charset="0"/>
              <a:buChar char="•"/>
            </a:pPr>
            <a:endParaRPr lang="en-US" dirty="0" smtClean="0"/>
          </a:p>
          <a:p>
            <a:pPr marL="355600" indent="-355600">
              <a:buFont typeface="Arial" pitchFamily="34" charset="0"/>
              <a:buChar char="•"/>
            </a:pPr>
            <a:r>
              <a:rPr lang="en-US" dirty="0" smtClean="0"/>
              <a:t>Father teacher in a school, later moved to </a:t>
            </a:r>
            <a:r>
              <a:rPr lang="en-US" dirty="0" err="1" smtClean="0"/>
              <a:t>Visakhapatanam</a:t>
            </a:r>
            <a:r>
              <a:rPr lang="en-US" dirty="0" smtClean="0"/>
              <a:t> to be a lecturer in Mathematics and Physics in the </a:t>
            </a:r>
            <a:r>
              <a:rPr lang="en-US" dirty="0" err="1" smtClean="0"/>
              <a:t>Mrs</a:t>
            </a:r>
            <a:r>
              <a:rPr lang="en-US" dirty="0" smtClean="0"/>
              <a:t> AVN College when Raman was 3, with a salary of Rs 85/- per month</a:t>
            </a:r>
          </a:p>
          <a:p>
            <a:pPr marL="355600" indent="-355600">
              <a:buFont typeface="Arial" pitchFamily="34" charset="0"/>
              <a:buChar char="•"/>
            </a:pPr>
            <a:endParaRPr lang="en-US" dirty="0" smtClean="0"/>
          </a:p>
          <a:p>
            <a:pPr marL="355600" indent="-355600">
              <a:buFont typeface="Arial" pitchFamily="34" charset="0"/>
              <a:buChar char="•"/>
            </a:pPr>
            <a:r>
              <a:rPr lang="en-US" dirty="0" smtClean="0"/>
              <a:t>Matriculated at 11, FA at 13, BA at 15 from the Presidency College in Chennai (Gold medal in English and Physics) and MA at 18 (exempted from attending all classes of science)</a:t>
            </a:r>
          </a:p>
          <a:p>
            <a:pPr marL="355600" indent="-355600">
              <a:buFont typeface="Arial" pitchFamily="34" charset="0"/>
              <a:buChar char="•"/>
            </a:pPr>
            <a:endParaRPr lang="en-US" dirty="0" smtClean="0"/>
          </a:p>
          <a:p>
            <a:pPr marL="355600" indent="-355600">
              <a:buFont typeface="Arial" pitchFamily="34" charset="0"/>
              <a:buChar char="•"/>
            </a:pPr>
            <a:r>
              <a:rPr lang="en-US" dirty="0" smtClean="0"/>
              <a:t>First research paper at the age of 16 in The Philosophical Magazine (London) on diffraction of light from prism, and another on measurement of surface tension (communicated by author himself, with no acknowledgements!)</a:t>
            </a:r>
          </a:p>
          <a:p>
            <a:pPr marL="355600" indent="-355600">
              <a:buFont typeface="Arial" pitchFamily="34" charset="0"/>
              <a:buChar char="•"/>
            </a:pPr>
            <a:endParaRPr lang="en-US" dirty="0" smtClean="0"/>
          </a:p>
          <a:p>
            <a:pPr marL="355600" indent="-355600">
              <a:buFont typeface="Arial" pitchFamily="34" charset="0"/>
              <a:buChar char="•"/>
            </a:pPr>
            <a:r>
              <a:rPr lang="en-US" dirty="0" smtClean="0"/>
              <a:t>Topped Civil Services exam (Finance Dept)- “</a:t>
            </a:r>
            <a:r>
              <a:rPr lang="en-US" i="1" dirty="0" smtClean="0"/>
              <a:t>I shall ever be grateful to the Civil Surgeon of Madras</a:t>
            </a:r>
            <a:r>
              <a:rPr lang="en-US" dirty="0" smtClean="0"/>
              <a:t>”</a:t>
            </a:r>
          </a:p>
          <a:p>
            <a:pPr marL="355600" indent="-355600">
              <a:buFont typeface="Arial" pitchFamily="34" charset="0"/>
              <a:buChar char="•"/>
            </a:pPr>
            <a:endParaRPr lang="en-US" dirty="0" smtClean="0"/>
          </a:p>
          <a:p>
            <a:pPr marL="355600" indent="-355600">
              <a:buFont typeface="Arial" pitchFamily="34" charset="0"/>
              <a:buChar char="•"/>
            </a:pPr>
            <a:r>
              <a:rPr lang="en-US" dirty="0" smtClean="0"/>
              <a:t>In 1907, at 18 ½ married </a:t>
            </a:r>
            <a:r>
              <a:rPr lang="en-US" dirty="0" err="1" smtClean="0"/>
              <a:t>Lokasundari</a:t>
            </a:r>
            <a:r>
              <a:rPr lang="en-US" dirty="0" smtClean="0"/>
              <a:t> and then joined as Asst Accountant General in the Finance Dept, Kolkata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www.vigyanprasar.gov.in/images/Raman1/IMAGE40.JPG"/>
          <p:cNvSpPr>
            <a:spLocks noChangeAspect="1" noChangeArrowheads="1"/>
          </p:cNvSpPr>
          <p:nvPr/>
        </p:nvSpPr>
        <p:spPr bwMode="auto">
          <a:xfrm>
            <a:off x="155575" y="-1347788"/>
            <a:ext cx="1905000" cy="28098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pSp>
        <p:nvGrpSpPr>
          <p:cNvPr id="18" name="Group 17"/>
          <p:cNvGrpSpPr/>
          <p:nvPr/>
        </p:nvGrpSpPr>
        <p:grpSpPr>
          <a:xfrm>
            <a:off x="4357686" y="357166"/>
            <a:ext cx="4786346" cy="1928826"/>
            <a:chOff x="4357686" y="357166"/>
            <a:chExt cx="4786346" cy="1928826"/>
          </a:xfrm>
        </p:grpSpPr>
        <p:pic>
          <p:nvPicPr>
            <p:cNvPr id="17411" name="Picture 3"/>
            <p:cNvPicPr>
              <a:picLocks noChangeAspect="1" noChangeArrowheads="1"/>
            </p:cNvPicPr>
            <p:nvPr/>
          </p:nvPicPr>
          <p:blipFill>
            <a:blip r:embed="rId2"/>
            <a:srcRect/>
            <a:stretch>
              <a:fillRect/>
            </a:stretch>
          </p:blipFill>
          <p:spPr bwMode="auto">
            <a:xfrm>
              <a:off x="4357686" y="357166"/>
              <a:ext cx="1410634" cy="1928826"/>
            </a:xfrm>
            <a:prstGeom prst="rect">
              <a:avLst/>
            </a:prstGeom>
            <a:noFill/>
            <a:ln w="9525">
              <a:noFill/>
              <a:miter lim="800000"/>
              <a:headEnd/>
              <a:tailEnd/>
            </a:ln>
            <a:effectLst/>
          </p:spPr>
        </p:pic>
        <p:sp>
          <p:nvSpPr>
            <p:cNvPr id="11" name="TextBox 10"/>
            <p:cNvSpPr txBox="1"/>
            <p:nvPr/>
          </p:nvSpPr>
          <p:spPr>
            <a:xfrm>
              <a:off x="5786478" y="857232"/>
              <a:ext cx="3357554" cy="923330"/>
            </a:xfrm>
            <a:prstGeom prst="rect">
              <a:avLst/>
            </a:prstGeom>
            <a:noFill/>
          </p:spPr>
          <p:txBody>
            <a:bodyPr wrap="square" rtlCol="0">
              <a:spAutoFit/>
            </a:bodyPr>
            <a:lstStyle/>
            <a:p>
              <a:r>
                <a:rPr lang="en-US" b="1" dirty="0" err="1" smtClean="0"/>
                <a:t>Amrit</a:t>
              </a:r>
              <a:r>
                <a:rPr lang="en-US" b="1" dirty="0" smtClean="0"/>
                <a:t> </a:t>
              </a:r>
              <a:r>
                <a:rPr lang="en-US" b="1" dirty="0" err="1" smtClean="0"/>
                <a:t>Lal</a:t>
              </a:r>
              <a:r>
                <a:rPr lang="en-US" b="1" dirty="0" smtClean="0"/>
                <a:t> </a:t>
              </a:r>
              <a:r>
                <a:rPr lang="en-US" b="1" dirty="0" err="1" smtClean="0"/>
                <a:t>Sircar</a:t>
              </a:r>
              <a:r>
                <a:rPr lang="en-US" b="1" dirty="0" smtClean="0"/>
                <a:t>- </a:t>
              </a:r>
              <a:r>
                <a:rPr lang="en-US" dirty="0" smtClean="0"/>
                <a:t>offered Raman place and instruments to work at Cultivation of Science</a:t>
              </a:r>
              <a:endParaRPr lang="en-IN" dirty="0"/>
            </a:p>
          </p:txBody>
        </p:sp>
      </p:grpSp>
      <p:grpSp>
        <p:nvGrpSpPr>
          <p:cNvPr id="19" name="Group 18"/>
          <p:cNvGrpSpPr/>
          <p:nvPr/>
        </p:nvGrpSpPr>
        <p:grpSpPr>
          <a:xfrm>
            <a:off x="285720" y="4429132"/>
            <a:ext cx="3286148" cy="1825764"/>
            <a:chOff x="285720" y="4429132"/>
            <a:chExt cx="3286148" cy="1825764"/>
          </a:xfrm>
        </p:grpSpPr>
        <p:pic>
          <p:nvPicPr>
            <p:cNvPr id="17412" name="Picture 4"/>
            <p:cNvPicPr>
              <a:picLocks noChangeAspect="1" noChangeArrowheads="1"/>
            </p:cNvPicPr>
            <p:nvPr/>
          </p:nvPicPr>
          <p:blipFill>
            <a:blip r:embed="rId3"/>
            <a:srcRect/>
            <a:stretch>
              <a:fillRect/>
            </a:stretch>
          </p:blipFill>
          <p:spPr bwMode="auto">
            <a:xfrm>
              <a:off x="285720" y="4429132"/>
              <a:ext cx="1177128" cy="1714512"/>
            </a:xfrm>
            <a:prstGeom prst="rect">
              <a:avLst/>
            </a:prstGeom>
            <a:noFill/>
            <a:ln w="9525">
              <a:noFill/>
              <a:miter lim="800000"/>
              <a:headEnd/>
              <a:tailEnd/>
            </a:ln>
            <a:effectLst/>
          </p:spPr>
        </p:pic>
        <p:sp>
          <p:nvSpPr>
            <p:cNvPr id="12" name="TextBox 11"/>
            <p:cNvSpPr txBox="1"/>
            <p:nvPr/>
          </p:nvSpPr>
          <p:spPr>
            <a:xfrm>
              <a:off x="1500166" y="4500570"/>
              <a:ext cx="2071702" cy="1754326"/>
            </a:xfrm>
            <a:prstGeom prst="rect">
              <a:avLst/>
            </a:prstGeom>
            <a:noFill/>
          </p:spPr>
          <p:txBody>
            <a:bodyPr wrap="square" rtlCol="0">
              <a:spAutoFit/>
            </a:bodyPr>
            <a:lstStyle/>
            <a:p>
              <a:r>
                <a:rPr lang="en-US" b="1" dirty="0" err="1" smtClean="0"/>
                <a:t>Ashutosh</a:t>
              </a:r>
              <a:r>
                <a:rPr lang="en-US" b="1" dirty="0" smtClean="0"/>
                <a:t> </a:t>
              </a:r>
              <a:r>
                <a:rPr lang="en-US" b="1" dirty="0" err="1" smtClean="0"/>
                <a:t>Dey</a:t>
              </a:r>
              <a:r>
                <a:rPr lang="en-US" b="1" dirty="0" smtClean="0"/>
                <a:t>- </a:t>
              </a:r>
              <a:r>
                <a:rPr lang="en-US" dirty="0" smtClean="0"/>
                <a:t>Raman’s collaborator and Asst for ~25 years.  Himself never went to any University!</a:t>
              </a:r>
              <a:endParaRPr lang="en-IN" dirty="0"/>
            </a:p>
          </p:txBody>
        </p:sp>
      </p:grpSp>
      <p:grpSp>
        <p:nvGrpSpPr>
          <p:cNvPr id="17" name="Group 16"/>
          <p:cNvGrpSpPr/>
          <p:nvPr/>
        </p:nvGrpSpPr>
        <p:grpSpPr>
          <a:xfrm>
            <a:off x="0" y="357167"/>
            <a:ext cx="5643538" cy="3209345"/>
            <a:chOff x="0" y="357167"/>
            <a:chExt cx="5643538" cy="3209345"/>
          </a:xfrm>
        </p:grpSpPr>
        <p:pic>
          <p:nvPicPr>
            <p:cNvPr id="17413" name="Picture 5"/>
            <p:cNvPicPr>
              <a:picLocks noChangeAspect="1" noChangeArrowheads="1"/>
            </p:cNvPicPr>
            <p:nvPr/>
          </p:nvPicPr>
          <p:blipFill>
            <a:blip r:embed="rId4"/>
            <a:srcRect/>
            <a:stretch>
              <a:fillRect/>
            </a:stretch>
          </p:blipFill>
          <p:spPr bwMode="auto">
            <a:xfrm>
              <a:off x="285720" y="357167"/>
              <a:ext cx="1501409" cy="2214578"/>
            </a:xfrm>
            <a:prstGeom prst="rect">
              <a:avLst/>
            </a:prstGeom>
            <a:noFill/>
            <a:ln w="9525">
              <a:noFill/>
              <a:miter lim="800000"/>
              <a:headEnd/>
              <a:tailEnd/>
            </a:ln>
            <a:effectLst/>
          </p:spPr>
        </p:pic>
        <p:sp>
          <p:nvSpPr>
            <p:cNvPr id="7" name="TextBox 6"/>
            <p:cNvSpPr txBox="1"/>
            <p:nvPr/>
          </p:nvSpPr>
          <p:spPr>
            <a:xfrm>
              <a:off x="0" y="2571744"/>
              <a:ext cx="2084160" cy="369332"/>
            </a:xfrm>
            <a:prstGeom prst="rect">
              <a:avLst/>
            </a:prstGeom>
            <a:noFill/>
          </p:spPr>
          <p:txBody>
            <a:bodyPr wrap="none" rtlCol="0">
              <a:spAutoFit/>
            </a:bodyPr>
            <a:lstStyle/>
            <a:p>
              <a:r>
                <a:rPr lang="en-US" b="1" dirty="0" err="1" smtClean="0"/>
                <a:t>Mahendra</a:t>
              </a:r>
              <a:r>
                <a:rPr lang="en-US" b="1" dirty="0" smtClean="0"/>
                <a:t> </a:t>
              </a:r>
              <a:r>
                <a:rPr lang="en-US" b="1" dirty="0" err="1" smtClean="0"/>
                <a:t>Lal</a:t>
              </a:r>
              <a:r>
                <a:rPr lang="en-US" b="1" dirty="0" smtClean="0"/>
                <a:t> </a:t>
              </a:r>
              <a:r>
                <a:rPr lang="en-US" b="1" dirty="0" err="1" smtClean="0"/>
                <a:t>Sircar</a:t>
              </a:r>
              <a:endParaRPr lang="en-IN" b="1" dirty="0"/>
            </a:p>
          </p:txBody>
        </p:sp>
        <p:pic>
          <p:nvPicPr>
            <p:cNvPr id="17416" name="Picture 8"/>
            <p:cNvPicPr>
              <a:picLocks noChangeAspect="1" noChangeArrowheads="1"/>
            </p:cNvPicPr>
            <p:nvPr/>
          </p:nvPicPr>
          <p:blipFill>
            <a:blip r:embed="rId5"/>
            <a:srcRect/>
            <a:stretch>
              <a:fillRect/>
            </a:stretch>
          </p:blipFill>
          <p:spPr bwMode="auto">
            <a:xfrm>
              <a:off x="1785918" y="500042"/>
              <a:ext cx="2228082" cy="1571636"/>
            </a:xfrm>
            <a:prstGeom prst="rect">
              <a:avLst/>
            </a:prstGeom>
            <a:noFill/>
            <a:ln w="9525">
              <a:noFill/>
              <a:miter lim="800000"/>
              <a:headEnd/>
              <a:tailEnd/>
            </a:ln>
            <a:effectLst/>
          </p:spPr>
        </p:pic>
        <p:sp>
          <p:nvSpPr>
            <p:cNvPr id="14" name="TextBox 13"/>
            <p:cNvSpPr txBox="1"/>
            <p:nvPr/>
          </p:nvSpPr>
          <p:spPr>
            <a:xfrm>
              <a:off x="2071670" y="2643182"/>
              <a:ext cx="3571868" cy="923330"/>
            </a:xfrm>
            <a:prstGeom prst="rect">
              <a:avLst/>
            </a:prstGeom>
            <a:noFill/>
          </p:spPr>
          <p:txBody>
            <a:bodyPr wrap="square" rtlCol="0">
              <a:spAutoFit/>
            </a:bodyPr>
            <a:lstStyle/>
            <a:p>
              <a:r>
                <a:rPr lang="en-US" dirty="0" smtClean="0"/>
                <a:t>“</a:t>
              </a:r>
              <a:r>
                <a:rPr lang="en-US" sz="1600" i="1" dirty="0" smtClean="0"/>
                <a:t>Younger men must come and step into my place and make this into a great institution</a:t>
              </a:r>
              <a:r>
                <a:rPr lang="en-US" dirty="0" smtClean="0"/>
                <a:t>”  </a:t>
              </a:r>
              <a:endParaRPr lang="en-IN" dirty="0"/>
            </a:p>
          </p:txBody>
        </p:sp>
        <p:sp>
          <p:nvSpPr>
            <p:cNvPr id="15" name="TextBox 14"/>
            <p:cNvSpPr txBox="1"/>
            <p:nvPr/>
          </p:nvSpPr>
          <p:spPr>
            <a:xfrm>
              <a:off x="2174049" y="2071678"/>
              <a:ext cx="1397819" cy="369332"/>
            </a:xfrm>
            <a:prstGeom prst="rect">
              <a:avLst/>
            </a:prstGeom>
            <a:noFill/>
          </p:spPr>
          <p:txBody>
            <a:bodyPr wrap="none" rtlCol="0">
              <a:spAutoFit/>
            </a:bodyPr>
            <a:lstStyle/>
            <a:p>
              <a:r>
                <a:rPr lang="en-US" dirty="0" smtClean="0"/>
                <a:t>IACS, Kolkata</a:t>
              </a:r>
              <a:endParaRPr lang="en-IN" dirty="0"/>
            </a:p>
          </p:txBody>
        </p:sp>
      </p:grpSp>
      <p:sp>
        <p:nvSpPr>
          <p:cNvPr id="16" name="TextBox 15"/>
          <p:cNvSpPr txBox="1"/>
          <p:nvPr/>
        </p:nvSpPr>
        <p:spPr>
          <a:xfrm>
            <a:off x="3643306" y="4286256"/>
            <a:ext cx="5500694" cy="2031325"/>
          </a:xfrm>
          <a:prstGeom prst="rect">
            <a:avLst/>
          </a:prstGeom>
          <a:noFill/>
        </p:spPr>
        <p:txBody>
          <a:bodyPr wrap="square" rtlCol="0">
            <a:spAutoFit/>
          </a:bodyPr>
          <a:lstStyle/>
          <a:p>
            <a:r>
              <a:rPr lang="en-US" dirty="0" smtClean="0"/>
              <a:t>Raman’s routine at Kolkata:</a:t>
            </a:r>
          </a:p>
          <a:p>
            <a:r>
              <a:rPr lang="en-US" dirty="0" smtClean="0"/>
              <a:t>5:30 am, go to the Association</a:t>
            </a:r>
          </a:p>
          <a:p>
            <a:r>
              <a:rPr lang="en-US" dirty="0" smtClean="0"/>
              <a:t>9:45 am, return home, bathe, breakfast in haste, leave for office</a:t>
            </a:r>
          </a:p>
          <a:p>
            <a:r>
              <a:rPr lang="en-US" dirty="0" smtClean="0"/>
              <a:t>6:00 pm, go directly to the Association</a:t>
            </a:r>
          </a:p>
          <a:p>
            <a:r>
              <a:rPr lang="en-US" dirty="0" smtClean="0"/>
              <a:t>10:00 pm, return home</a:t>
            </a:r>
          </a:p>
          <a:p>
            <a:r>
              <a:rPr lang="en-US" dirty="0" smtClean="0"/>
              <a:t>Sundays, all day at the Association</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7158" y="500042"/>
            <a:ext cx="7000924" cy="2777305"/>
            <a:chOff x="4500562" y="4357694"/>
            <a:chExt cx="7000924" cy="2777305"/>
          </a:xfrm>
        </p:grpSpPr>
        <p:pic>
          <p:nvPicPr>
            <p:cNvPr id="3" name="Picture 6"/>
            <p:cNvPicPr>
              <a:picLocks noChangeAspect="1" noChangeArrowheads="1"/>
            </p:cNvPicPr>
            <p:nvPr/>
          </p:nvPicPr>
          <p:blipFill>
            <a:blip r:embed="rId2"/>
            <a:srcRect/>
            <a:stretch>
              <a:fillRect/>
            </a:stretch>
          </p:blipFill>
          <p:spPr bwMode="auto">
            <a:xfrm>
              <a:off x="5143504" y="4357694"/>
              <a:ext cx="1214446" cy="1748802"/>
            </a:xfrm>
            <a:prstGeom prst="rect">
              <a:avLst/>
            </a:prstGeom>
            <a:noFill/>
            <a:ln w="9525">
              <a:noFill/>
              <a:miter lim="800000"/>
              <a:headEnd/>
              <a:tailEnd/>
            </a:ln>
            <a:effectLst/>
          </p:spPr>
        </p:pic>
        <p:pic>
          <p:nvPicPr>
            <p:cNvPr id="4" name="Picture 7"/>
            <p:cNvPicPr>
              <a:picLocks noChangeAspect="1" noChangeArrowheads="1"/>
            </p:cNvPicPr>
            <p:nvPr/>
          </p:nvPicPr>
          <p:blipFill>
            <a:blip r:embed="rId3"/>
            <a:srcRect/>
            <a:stretch>
              <a:fillRect/>
            </a:stretch>
          </p:blipFill>
          <p:spPr bwMode="auto">
            <a:xfrm>
              <a:off x="6715140" y="4357694"/>
              <a:ext cx="2143140" cy="1428760"/>
            </a:xfrm>
            <a:prstGeom prst="rect">
              <a:avLst/>
            </a:prstGeom>
            <a:noFill/>
            <a:ln w="9525">
              <a:noFill/>
              <a:miter lim="800000"/>
              <a:headEnd/>
              <a:tailEnd/>
            </a:ln>
            <a:effectLst/>
          </p:spPr>
        </p:pic>
        <p:sp>
          <p:nvSpPr>
            <p:cNvPr id="5" name="TextBox 4"/>
            <p:cNvSpPr txBox="1"/>
            <p:nvPr/>
          </p:nvSpPr>
          <p:spPr>
            <a:xfrm>
              <a:off x="6500826" y="5786454"/>
              <a:ext cx="2428293" cy="369332"/>
            </a:xfrm>
            <a:prstGeom prst="rect">
              <a:avLst/>
            </a:prstGeom>
            <a:noFill/>
          </p:spPr>
          <p:txBody>
            <a:bodyPr wrap="none" rtlCol="0">
              <a:spAutoFit/>
            </a:bodyPr>
            <a:lstStyle/>
            <a:p>
              <a:r>
                <a:rPr lang="en-US" dirty="0" smtClean="0"/>
                <a:t>Science College, Kolkata</a:t>
              </a:r>
              <a:endParaRPr lang="en-IN" dirty="0"/>
            </a:p>
          </p:txBody>
        </p:sp>
        <p:sp>
          <p:nvSpPr>
            <p:cNvPr id="6" name="TextBox 5"/>
            <p:cNvSpPr txBox="1"/>
            <p:nvPr/>
          </p:nvSpPr>
          <p:spPr>
            <a:xfrm>
              <a:off x="4500562" y="6211669"/>
              <a:ext cx="7000924" cy="923330"/>
            </a:xfrm>
            <a:prstGeom prst="rect">
              <a:avLst/>
            </a:prstGeom>
            <a:noFill/>
          </p:spPr>
          <p:txBody>
            <a:bodyPr wrap="square" rtlCol="0">
              <a:spAutoFit/>
            </a:bodyPr>
            <a:lstStyle/>
            <a:p>
              <a:r>
                <a:rPr lang="en-US" b="1" dirty="0" err="1" smtClean="0"/>
                <a:t>Asutosh</a:t>
              </a:r>
              <a:r>
                <a:rPr lang="en-US" b="1" dirty="0" smtClean="0"/>
                <a:t> </a:t>
              </a:r>
              <a:r>
                <a:rPr lang="en-US" b="1" dirty="0" err="1" smtClean="0"/>
                <a:t>Mookerji</a:t>
              </a:r>
              <a:r>
                <a:rPr lang="en-US" b="1" dirty="0" smtClean="0"/>
                <a:t>- </a:t>
              </a:r>
              <a:r>
                <a:rPr lang="en-US" dirty="0" smtClean="0"/>
                <a:t>offered </a:t>
              </a:r>
              <a:r>
                <a:rPr lang="en-US" dirty="0" err="1" smtClean="0"/>
                <a:t>Palit</a:t>
              </a:r>
              <a:r>
                <a:rPr lang="en-US" dirty="0" smtClean="0"/>
                <a:t> Professorship to Raman disregarding all norms.  To the horror of some and amazement of all, Raman accepted Professorship at half of the salary</a:t>
              </a:r>
              <a:endParaRPr lang="en-IN" dirty="0"/>
            </a:p>
          </p:txBody>
        </p:sp>
      </p:grpSp>
      <p:sp>
        <p:nvSpPr>
          <p:cNvPr id="7" name="TextBox 6"/>
          <p:cNvSpPr txBox="1"/>
          <p:nvPr/>
        </p:nvSpPr>
        <p:spPr>
          <a:xfrm>
            <a:off x="500034" y="4286256"/>
            <a:ext cx="8358246" cy="1754326"/>
          </a:xfrm>
          <a:prstGeom prst="rect">
            <a:avLst/>
          </a:prstGeom>
          <a:noFill/>
        </p:spPr>
        <p:txBody>
          <a:bodyPr wrap="square" rtlCol="0">
            <a:spAutoFit/>
          </a:bodyPr>
          <a:lstStyle/>
          <a:p>
            <a:pPr algn="just"/>
            <a:r>
              <a:rPr lang="en-US" i="1" dirty="0" smtClean="0"/>
              <a:t>“In my case strangely enough it was not the love of science</a:t>
            </a:r>
            <a:r>
              <a:rPr lang="en-US" i="1" smtClean="0"/>
              <a:t>, nor </a:t>
            </a:r>
            <a:r>
              <a:rPr lang="en-US" i="1" dirty="0" smtClean="0"/>
              <a:t>the love of Nature, but an abstract idealization, the belief in the value of Human Spirit and the virtue of Human Endeavour and Achievement.  When I read Edwin Arnold’s classic </a:t>
            </a:r>
            <a:r>
              <a:rPr lang="en-US" b="1" i="1" dirty="0" smtClean="0"/>
              <a:t>The Light of Asia</a:t>
            </a:r>
            <a:r>
              <a:rPr lang="en-US" i="1" dirty="0" smtClean="0"/>
              <a:t>, I was moved by the story of the Buddha’s great renunciation, of his search for truth, and of his final enlightenment.  It showed me that the capacity for renunciation in the pursuit of exalted aims is the very sense of human greatness.”</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2305311" cy="369332"/>
          </a:xfrm>
          <a:prstGeom prst="rect">
            <a:avLst/>
          </a:prstGeom>
          <a:noFill/>
        </p:spPr>
        <p:txBody>
          <a:bodyPr wrap="none" rtlCol="0">
            <a:spAutoFit/>
          </a:bodyPr>
          <a:lstStyle/>
          <a:p>
            <a:r>
              <a:rPr lang="en-US" b="1" dirty="0" smtClean="0"/>
              <a:t>Early work 1907- 1917</a:t>
            </a:r>
          </a:p>
        </p:txBody>
      </p:sp>
      <p:sp>
        <p:nvSpPr>
          <p:cNvPr id="3" name="TextBox 2"/>
          <p:cNvSpPr txBox="1"/>
          <p:nvPr/>
        </p:nvSpPr>
        <p:spPr>
          <a:xfrm>
            <a:off x="214282" y="1071547"/>
            <a:ext cx="5643602" cy="2031325"/>
          </a:xfrm>
          <a:prstGeom prst="rect">
            <a:avLst/>
          </a:prstGeom>
          <a:noFill/>
        </p:spPr>
        <p:txBody>
          <a:bodyPr wrap="square" rtlCol="0">
            <a:spAutoFit/>
          </a:bodyPr>
          <a:lstStyle/>
          <a:p>
            <a:r>
              <a:rPr lang="en-US" dirty="0" smtClean="0"/>
              <a:t>Whether Indian instruments- </a:t>
            </a:r>
            <a:r>
              <a:rPr lang="en-US" dirty="0" err="1" smtClean="0"/>
              <a:t>Veena</a:t>
            </a:r>
            <a:r>
              <a:rPr lang="en-US" dirty="0" smtClean="0"/>
              <a:t> and Sitar produce good sound- is it a sentiment or has a physical quality ascribed?</a:t>
            </a:r>
          </a:p>
          <a:p>
            <a:endParaRPr lang="en-US" dirty="0" smtClean="0"/>
          </a:p>
          <a:p>
            <a:r>
              <a:rPr lang="en-US" dirty="0" smtClean="0"/>
              <a:t>Violation of Young-</a:t>
            </a:r>
            <a:r>
              <a:rPr lang="en-US" dirty="0" err="1" smtClean="0"/>
              <a:t>Helhmholtz</a:t>
            </a:r>
            <a:r>
              <a:rPr lang="en-US" dirty="0" smtClean="0"/>
              <a:t> law</a:t>
            </a:r>
          </a:p>
          <a:p>
            <a:endParaRPr lang="en-US" dirty="0" smtClean="0"/>
          </a:p>
          <a:p>
            <a:r>
              <a:rPr lang="en-US" dirty="0" smtClean="0"/>
              <a:t>They produce more harmonics than other instruments!</a:t>
            </a:r>
          </a:p>
        </p:txBody>
      </p:sp>
      <p:pic>
        <p:nvPicPr>
          <p:cNvPr id="1026" name="Picture 2"/>
          <p:cNvPicPr>
            <a:picLocks noChangeAspect="1" noChangeArrowheads="1"/>
          </p:cNvPicPr>
          <p:nvPr/>
        </p:nvPicPr>
        <p:blipFill>
          <a:blip r:embed="rId2"/>
          <a:srcRect/>
          <a:stretch>
            <a:fillRect/>
          </a:stretch>
        </p:blipFill>
        <p:spPr bwMode="auto">
          <a:xfrm>
            <a:off x="5429257" y="714356"/>
            <a:ext cx="3714744" cy="59659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11400" t="5465" r="3100" b="12485"/>
          <a:stretch>
            <a:fillRect/>
          </a:stretch>
        </p:blipFill>
        <p:spPr bwMode="auto">
          <a:xfrm>
            <a:off x="1643042" y="3214686"/>
            <a:ext cx="2143140"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2668679" cy="369332"/>
          </a:xfrm>
          <a:prstGeom prst="rect">
            <a:avLst/>
          </a:prstGeom>
          <a:noFill/>
        </p:spPr>
        <p:txBody>
          <a:bodyPr wrap="none" rtlCol="0">
            <a:spAutoFit/>
          </a:bodyPr>
          <a:lstStyle/>
          <a:p>
            <a:r>
              <a:rPr lang="en-US" b="1" dirty="0" smtClean="0"/>
              <a:t>Preamble to Raman Effect</a:t>
            </a:r>
          </a:p>
        </p:txBody>
      </p:sp>
      <p:sp>
        <p:nvSpPr>
          <p:cNvPr id="3" name="TextBox 2"/>
          <p:cNvSpPr txBox="1"/>
          <p:nvPr/>
        </p:nvSpPr>
        <p:spPr>
          <a:xfrm>
            <a:off x="500035" y="1214422"/>
            <a:ext cx="8286808" cy="5078313"/>
          </a:xfrm>
          <a:prstGeom prst="rect">
            <a:avLst/>
          </a:prstGeom>
          <a:noFill/>
        </p:spPr>
        <p:txBody>
          <a:bodyPr wrap="square" rtlCol="0">
            <a:spAutoFit/>
          </a:bodyPr>
          <a:lstStyle/>
          <a:p>
            <a:pPr algn="just"/>
            <a:r>
              <a:rPr lang="en-US" dirty="0" smtClean="0"/>
              <a:t>1921, Sir </a:t>
            </a:r>
            <a:r>
              <a:rPr lang="en-US" dirty="0" err="1" smtClean="0"/>
              <a:t>Ashutosh</a:t>
            </a:r>
            <a:r>
              <a:rPr lang="en-US" dirty="0" smtClean="0"/>
              <a:t> convinces Raman to undertake tour of Europe as a delegate of Universities’ congress</a:t>
            </a:r>
          </a:p>
          <a:p>
            <a:pPr algn="just"/>
            <a:endParaRPr lang="en-US" dirty="0" smtClean="0"/>
          </a:p>
          <a:p>
            <a:pPr algn="just"/>
            <a:r>
              <a:rPr lang="en-US" dirty="0" smtClean="0"/>
              <a:t>Raman meets Rutherford, Bragg and J. J. Thomson</a:t>
            </a:r>
          </a:p>
          <a:p>
            <a:pPr algn="just"/>
            <a:endParaRPr lang="en-US" dirty="0" smtClean="0"/>
          </a:p>
          <a:p>
            <a:pPr algn="just"/>
            <a:r>
              <a:rPr lang="en-US" dirty="0" smtClean="0"/>
              <a:t>During sight seeing tour of London, gets fascinated by St. Paul’s Cathedral and its whispering galleries: two papers, one in Nature and the other in Proceedings of the Royal Society</a:t>
            </a:r>
          </a:p>
          <a:p>
            <a:pPr algn="just"/>
            <a:endParaRPr lang="en-US" dirty="0" smtClean="0"/>
          </a:p>
          <a:p>
            <a:pPr algn="just"/>
            <a:r>
              <a:rPr lang="en-US" dirty="0" smtClean="0"/>
              <a:t>Awestruck by the grandeur of the Mediterranean sea, its beauty and blueness, the more he saw, the more did his wonder grow</a:t>
            </a:r>
          </a:p>
          <a:p>
            <a:pPr algn="just"/>
            <a:endParaRPr lang="en-US" dirty="0" smtClean="0"/>
          </a:p>
          <a:p>
            <a:pPr algn="just"/>
            <a:r>
              <a:rPr lang="en-US" dirty="0" smtClean="0"/>
              <a:t>Performed experiment on the ship by taking a Nicole prism and observing at Brewster’s angle.  Demolished the theory that the blueness of sea is the reflection of blue of the sky.   </a:t>
            </a:r>
          </a:p>
          <a:p>
            <a:pPr marL="1433513"/>
            <a:endParaRPr lang="en-US" dirty="0" smtClean="0"/>
          </a:p>
          <a:p>
            <a:pPr marL="1433513"/>
            <a:r>
              <a:rPr lang="en-US" dirty="0" smtClean="0"/>
              <a:t>Blueness of the sea must be from scattering by the water (Einstein-</a:t>
            </a:r>
            <a:r>
              <a:rPr lang="en-US" dirty="0" err="1" smtClean="0"/>
              <a:t>Smoluchowski</a:t>
            </a:r>
            <a:r>
              <a:rPr lang="en-US" dirty="0" smtClean="0"/>
              <a:t> formalism may be applied to molecular diffraction)</a:t>
            </a:r>
            <a:endParaRPr lang="en-IN" dirty="0"/>
          </a:p>
        </p:txBody>
      </p:sp>
      <p:sp>
        <p:nvSpPr>
          <p:cNvPr id="4" name="Right Arrow 3"/>
          <p:cNvSpPr/>
          <p:nvPr/>
        </p:nvSpPr>
        <p:spPr>
          <a:xfrm>
            <a:off x="928662" y="5786454"/>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00033" y="1033254"/>
            <a:ext cx="4786347" cy="4824638"/>
          </a:xfrm>
          <a:prstGeom prst="rect">
            <a:avLst/>
          </a:prstGeom>
          <a:noFill/>
          <a:ln w="9525">
            <a:noFill/>
            <a:miter lim="800000"/>
            <a:headEnd/>
            <a:tailEnd/>
          </a:ln>
          <a:effectLst/>
        </p:spPr>
      </p:pic>
      <p:sp>
        <p:nvSpPr>
          <p:cNvPr id="5" name="TextBox 4"/>
          <p:cNvSpPr txBox="1"/>
          <p:nvPr/>
        </p:nvSpPr>
        <p:spPr>
          <a:xfrm>
            <a:off x="142844" y="214290"/>
            <a:ext cx="5408660" cy="646331"/>
          </a:xfrm>
          <a:prstGeom prst="rect">
            <a:avLst/>
          </a:prstGeom>
          <a:noFill/>
        </p:spPr>
        <p:txBody>
          <a:bodyPr wrap="none" rtlCol="0">
            <a:spAutoFit/>
          </a:bodyPr>
          <a:lstStyle/>
          <a:p>
            <a:r>
              <a:rPr lang="en-US" b="1" dirty="0" smtClean="0"/>
              <a:t>Rayleigh Scattering</a:t>
            </a:r>
          </a:p>
          <a:p>
            <a:r>
              <a:rPr lang="en-US" dirty="0" smtClean="0"/>
              <a:t>Lord Rayleigh, Nobel Prize, 1904 for discovery of Argon</a:t>
            </a:r>
            <a:endParaRPr lang="en-IN" dirty="0"/>
          </a:p>
        </p:txBody>
      </p:sp>
      <p:sp>
        <p:nvSpPr>
          <p:cNvPr id="6" name="TextBox 5"/>
          <p:cNvSpPr txBox="1"/>
          <p:nvPr/>
        </p:nvSpPr>
        <p:spPr>
          <a:xfrm>
            <a:off x="5429256" y="714356"/>
            <a:ext cx="3714744" cy="2585323"/>
          </a:xfrm>
          <a:prstGeom prst="rect">
            <a:avLst/>
          </a:prstGeom>
          <a:noFill/>
        </p:spPr>
        <p:txBody>
          <a:bodyPr wrap="square" rtlCol="0">
            <a:spAutoFit/>
          </a:bodyPr>
          <a:lstStyle/>
          <a:p>
            <a:r>
              <a:rPr lang="en-US" dirty="0" smtClean="0"/>
              <a:t>Particles much smaller than the wavelength of light</a:t>
            </a:r>
          </a:p>
          <a:p>
            <a:endParaRPr lang="en-US" dirty="0" smtClean="0"/>
          </a:p>
          <a:p>
            <a:r>
              <a:rPr lang="en-US" dirty="0" smtClean="0"/>
              <a:t>Scattering is elastic</a:t>
            </a:r>
          </a:p>
          <a:p>
            <a:endParaRPr lang="en-US" dirty="0" smtClean="0"/>
          </a:p>
          <a:p>
            <a:r>
              <a:rPr lang="en-US" dirty="0" smtClean="0"/>
              <a:t>Can occur is transparent solids and liquids, but most prominent in gases</a:t>
            </a:r>
          </a:p>
          <a:p>
            <a:endParaRPr lang="en-US" dirty="0" smtClean="0"/>
          </a:p>
          <a:p>
            <a:endParaRPr lang="en-IN" dirty="0"/>
          </a:p>
        </p:txBody>
      </p:sp>
      <p:pic>
        <p:nvPicPr>
          <p:cNvPr id="1029" name="Picture 5"/>
          <p:cNvPicPr>
            <a:picLocks noChangeAspect="1" noChangeArrowheads="1"/>
          </p:cNvPicPr>
          <p:nvPr/>
        </p:nvPicPr>
        <p:blipFill>
          <a:blip r:embed="rId3"/>
          <a:srcRect/>
          <a:stretch>
            <a:fillRect/>
          </a:stretch>
        </p:blipFill>
        <p:spPr bwMode="auto">
          <a:xfrm>
            <a:off x="5715008" y="5072074"/>
            <a:ext cx="2381250" cy="1590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screen"/>
          <a:srcRect/>
          <a:stretch>
            <a:fillRect/>
          </a:stretch>
        </p:blipFill>
        <p:spPr bwMode="auto">
          <a:xfrm>
            <a:off x="5691196" y="3214686"/>
            <a:ext cx="2381266"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2668679" cy="369332"/>
          </a:xfrm>
          <a:prstGeom prst="rect">
            <a:avLst/>
          </a:prstGeom>
          <a:noFill/>
        </p:spPr>
        <p:txBody>
          <a:bodyPr wrap="none" rtlCol="0">
            <a:spAutoFit/>
          </a:bodyPr>
          <a:lstStyle/>
          <a:p>
            <a:r>
              <a:rPr lang="en-US" b="1" dirty="0" smtClean="0"/>
              <a:t>Preamble to Raman Effect</a:t>
            </a:r>
          </a:p>
        </p:txBody>
      </p:sp>
      <p:sp>
        <p:nvSpPr>
          <p:cNvPr id="3" name="TextBox 2"/>
          <p:cNvSpPr txBox="1"/>
          <p:nvPr/>
        </p:nvSpPr>
        <p:spPr>
          <a:xfrm>
            <a:off x="428596" y="714356"/>
            <a:ext cx="8358247" cy="6955750"/>
          </a:xfrm>
          <a:prstGeom prst="rect">
            <a:avLst/>
          </a:prstGeom>
          <a:noFill/>
        </p:spPr>
        <p:txBody>
          <a:bodyPr wrap="square" rtlCol="0">
            <a:spAutoFit/>
          </a:bodyPr>
          <a:lstStyle/>
          <a:p>
            <a:r>
              <a:rPr lang="en-US" dirty="0" smtClean="0"/>
              <a:t>Began three lines of investigation upon return from England:</a:t>
            </a:r>
          </a:p>
          <a:p>
            <a:endParaRPr lang="en-US" dirty="0" smtClean="0"/>
          </a:p>
          <a:p>
            <a:pPr marL="342900" indent="-342900">
              <a:buAutoNum type="arabicPeriod"/>
            </a:pPr>
            <a:r>
              <a:rPr lang="en-US" dirty="0" smtClean="0"/>
              <a:t>The scattering of light by liquids</a:t>
            </a:r>
          </a:p>
          <a:p>
            <a:pPr marL="342900" indent="-342900">
              <a:buAutoNum type="arabicPeriod"/>
            </a:pPr>
            <a:r>
              <a:rPr lang="en-US" dirty="0" smtClean="0"/>
              <a:t>The scattering of X-rays by liquids</a:t>
            </a:r>
          </a:p>
          <a:p>
            <a:pPr marL="342900" indent="-342900">
              <a:buAutoNum type="arabicPeriod"/>
            </a:pPr>
            <a:r>
              <a:rPr lang="en-US" dirty="0" smtClean="0"/>
              <a:t>The viscosity of liquids</a:t>
            </a:r>
          </a:p>
          <a:p>
            <a:pPr marL="342900" indent="-342900">
              <a:buAutoNum type="arabicPeriod"/>
            </a:pPr>
            <a:endParaRPr lang="en-US" dirty="0" smtClean="0"/>
          </a:p>
          <a:p>
            <a:pPr marL="342900" indent="-342900"/>
            <a:r>
              <a:rPr lang="en-US" dirty="0" smtClean="0"/>
              <a:t>1922- Molecular diffraction of light: What would happen in a black body enclosure if the exchange of energy took place by molecular scattering?  How energy could be transferred between quantum of light and molecules? </a:t>
            </a:r>
          </a:p>
          <a:p>
            <a:pPr marL="342900" indent="-342900"/>
            <a:r>
              <a:rPr lang="en-US" dirty="0" smtClean="0"/>
              <a:t>1923- Theory of viscosity</a:t>
            </a:r>
          </a:p>
          <a:p>
            <a:pPr marL="342900" indent="-342900"/>
            <a:r>
              <a:rPr lang="en-US" dirty="0" smtClean="0"/>
              <a:t>1293- Scattering of Sun light by water (not because of weak fluorescence)</a:t>
            </a:r>
          </a:p>
          <a:p>
            <a:pPr marL="342900" indent="-342900"/>
            <a:endParaRPr lang="en-US" i="1" dirty="0" smtClean="0"/>
          </a:p>
          <a:p>
            <a:pPr marL="342900" indent="12700"/>
            <a:r>
              <a:rPr lang="en-IN" sz="1600" i="1" dirty="0" smtClean="0"/>
              <a:t>At a very early stage in our investigations, we came across a new and entirely unexpected phenomenon. As early as 1923, it was noticed that when sunlight filtered through a violet glass passes through certain liquids and solids e.g., water or ice, the scattered rays emerging from the track of the incident beam through the substance contained certain rays not present in the incident beam. The observations were made with colour filters (see Figure 1). A green glass filter was used which cut off all light if placed between the violet filter and the substance. On transferring the glass to a place between the substance and the observers eye, the track continued to be visible though feebly. This is a clear proof of a real transformation of light from a violet into a green ray. The most careful chemical purification of the substance failed to eliminate the phenomenon. -</a:t>
            </a:r>
            <a:r>
              <a:rPr lang="en-IN" sz="1600" b="1" i="1" dirty="0" err="1" smtClean="0"/>
              <a:t>C.V.Raman</a:t>
            </a:r>
            <a:r>
              <a:rPr lang="en-IN" sz="1600" b="1" i="1" dirty="0" smtClean="0"/>
              <a:t> in Presidential Address to the Indian Science Congress 1929. </a:t>
            </a:r>
            <a:endParaRPr lang="en-US" sz="1600" dirty="0" smtClean="0"/>
          </a:p>
          <a:p>
            <a:pPr marL="342900" indent="-342900"/>
            <a:endParaRPr lang="en-US" dirty="0" smtClean="0"/>
          </a:p>
          <a:p>
            <a:pPr marL="342900" indent="-342900"/>
            <a:endParaRPr lang="en-US" dirty="0" smtClean="0"/>
          </a:p>
          <a:p>
            <a:pPr marL="342900" indent="-342900"/>
            <a:endParaRPr lang="en-IN" dirty="0"/>
          </a:p>
        </p:txBody>
      </p:sp>
      <p:pic>
        <p:nvPicPr>
          <p:cNvPr id="1026" name="Picture 2"/>
          <p:cNvPicPr>
            <a:picLocks noChangeAspect="1" noChangeArrowheads="1"/>
          </p:cNvPicPr>
          <p:nvPr/>
        </p:nvPicPr>
        <p:blipFill>
          <a:blip r:embed="rId2"/>
          <a:srcRect/>
          <a:stretch>
            <a:fillRect/>
          </a:stretch>
        </p:blipFill>
        <p:spPr bwMode="auto">
          <a:xfrm>
            <a:off x="6286500" y="285728"/>
            <a:ext cx="2857500" cy="203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2167</Words>
  <Application>Microsoft Office PowerPoint</Application>
  <PresentationFormat>On-screen Show (4:3)</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 V Raman Life and Times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V Raman Life and Work</dc:title>
  <dc:creator>Dr.Mande</dc:creator>
  <cp:lastModifiedBy>Dr.Mande</cp:lastModifiedBy>
  <cp:revision>12</cp:revision>
  <dcterms:created xsi:type="dcterms:W3CDTF">2010-02-28T00:31:54Z</dcterms:created>
  <dcterms:modified xsi:type="dcterms:W3CDTF">2010-03-01T06:25:17Z</dcterms:modified>
</cp:coreProperties>
</file>